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71" r:id="rId5"/>
    <p:sldId id="259" r:id="rId6"/>
    <p:sldId id="258" r:id="rId7"/>
    <p:sldId id="260" r:id="rId8"/>
    <p:sldId id="272" r:id="rId9"/>
    <p:sldId id="261" r:id="rId10"/>
    <p:sldId id="273" r:id="rId11"/>
    <p:sldId id="262" r:id="rId12"/>
    <p:sldId id="276" r:id="rId13"/>
    <p:sldId id="263" r:id="rId14"/>
    <p:sldId id="274" r:id="rId15"/>
    <p:sldId id="264" r:id="rId16"/>
    <p:sldId id="275" r:id="rId17"/>
    <p:sldId id="265" r:id="rId18"/>
    <p:sldId id="266" r:id="rId19"/>
    <p:sldId id="267" r:id="rId20"/>
    <p:sldId id="268" r:id="rId21"/>
    <p:sldId id="269" r:id="rId22"/>
    <p:sldId id="277" r:id="rId23"/>
    <p:sldId id="279"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15B6396-D8F2-4C17-8806-F574D76087F1}" type="datetimeFigureOut">
              <a:rPr lang="en-US" smtClean="0"/>
              <a:t>3/16/2020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B622124-D645-4A5D-BD8A-02FFFC0ECBCF}"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B6396-D8F2-4C17-8806-F574D76087F1}"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22124-D645-4A5D-BD8A-02FFFC0ECB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B6396-D8F2-4C17-8806-F574D76087F1}"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22124-D645-4A5D-BD8A-02FFFC0ECB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5B6396-D8F2-4C17-8806-F574D76087F1}"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22124-D645-4A5D-BD8A-02FFFC0ECB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5B6396-D8F2-4C17-8806-F574D76087F1}"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22124-D645-4A5D-BD8A-02FFFC0ECB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15B6396-D8F2-4C17-8806-F574D76087F1}"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22124-D645-4A5D-BD8A-02FFFC0ECBCF}"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5B6396-D8F2-4C17-8806-F574D76087F1}"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622124-D645-4A5D-BD8A-02FFFC0ECB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5B6396-D8F2-4C17-8806-F574D76087F1}"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22124-D645-4A5D-BD8A-02FFFC0ECB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B6396-D8F2-4C17-8806-F574D76087F1}"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622124-D645-4A5D-BD8A-02FFFC0ECB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15B6396-D8F2-4C17-8806-F574D76087F1}" type="datetimeFigureOut">
              <a:rPr lang="en-US" smtClean="0"/>
              <a:t>3/16/2020</a:t>
            </a:fld>
            <a:endParaRPr lang="en-US"/>
          </a:p>
        </p:txBody>
      </p:sp>
      <p:sp>
        <p:nvSpPr>
          <p:cNvPr id="7" name="Slide Number Placeholder 6"/>
          <p:cNvSpPr>
            <a:spLocks noGrp="1"/>
          </p:cNvSpPr>
          <p:nvPr>
            <p:ph type="sldNum" sz="quarter" idx="12"/>
          </p:nvPr>
        </p:nvSpPr>
        <p:spPr/>
        <p:txBody>
          <a:bodyPr/>
          <a:lstStyle/>
          <a:p>
            <a:fld id="{EB622124-D645-4A5D-BD8A-02FFFC0ECBCF}"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B6396-D8F2-4C17-8806-F574D76087F1}" type="datetimeFigureOut">
              <a:rPr lang="en-US" smtClean="0"/>
              <a:t>3/16/2020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B622124-D645-4A5D-BD8A-02FFFC0ECB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15B6396-D8F2-4C17-8806-F574D76087F1}" type="datetimeFigureOut">
              <a:rPr lang="en-US" smtClean="0"/>
              <a:t>3/16/2020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B622124-D645-4A5D-BD8A-02FFFC0ECB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bu.edu.eg/staff/ahmedmohamed6" TargetMode="External"/><Relationship Id="rId2" Type="http://schemas.openxmlformats.org/officeDocument/2006/relationships/hyperlink" Target="mailto:ahmed.mohamed@fagr.bu.edu.e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CHEMISTRY 2</a:t>
            </a:r>
            <a:r>
              <a:rPr lang="en-US" dirty="0"/>
              <a:t/>
            </a:r>
            <a:br>
              <a:rPr lang="en-US" dirty="0"/>
            </a:br>
            <a:endParaRPr lang="en-US" dirty="0"/>
          </a:p>
        </p:txBody>
      </p:sp>
      <p:sp>
        <p:nvSpPr>
          <p:cNvPr id="3" name="Subtitle 2"/>
          <p:cNvSpPr>
            <a:spLocks noGrp="1"/>
          </p:cNvSpPr>
          <p:nvPr>
            <p:ph type="subTitle" idx="1"/>
          </p:nvPr>
        </p:nvSpPr>
        <p:spPr/>
        <p:txBody>
          <a:bodyPr/>
          <a:lstStyle/>
          <a:p>
            <a:r>
              <a:rPr lang="en-US" b="1" dirty="0"/>
              <a:t>BIOCHEMISTRY</a:t>
            </a:r>
            <a:endParaRPr lang="en-US" dirty="0"/>
          </a:p>
        </p:txBody>
      </p:sp>
      <p:pic>
        <p:nvPicPr>
          <p:cNvPr id="4" name="Picture 3" descr="biochemist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295" y="161851"/>
            <a:ext cx="1849417" cy="1394941"/>
          </a:xfrm>
          <a:prstGeom prst="rect">
            <a:avLst/>
          </a:prstGeom>
          <a:noFill/>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328484" y="133276"/>
            <a:ext cx="1868500" cy="1423516"/>
          </a:xfrm>
          <a:prstGeom prst="rect">
            <a:avLst/>
          </a:prstGeom>
          <a:noFill/>
          <a:ln>
            <a:noFill/>
          </a:ln>
          <a:effec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545756" y="87237"/>
            <a:ext cx="2474516" cy="1469555"/>
          </a:xfrm>
          <a:prstGeom prst="rect">
            <a:avLst/>
          </a:prstGeom>
          <a:noFill/>
          <a:ln>
            <a:noFill/>
          </a:ln>
          <a:effectLst/>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7369044" y="87238"/>
            <a:ext cx="1661675" cy="1469554"/>
          </a:xfrm>
          <a:prstGeom prst="rect">
            <a:avLst/>
          </a:prstGeom>
          <a:noFill/>
          <a:ln>
            <a:noFill/>
          </a:ln>
          <a:effectLst/>
        </p:spPr>
      </p:pic>
      <p:sp>
        <p:nvSpPr>
          <p:cNvPr id="8" name="TextBox 7"/>
          <p:cNvSpPr txBox="1"/>
          <p:nvPr/>
        </p:nvSpPr>
        <p:spPr>
          <a:xfrm>
            <a:off x="164536" y="1688580"/>
            <a:ext cx="4254617" cy="2308324"/>
          </a:xfrm>
          <a:prstGeom prst="rect">
            <a:avLst/>
          </a:prstGeom>
          <a:noFill/>
        </p:spPr>
        <p:txBody>
          <a:bodyPr wrap="square" rtlCol="0">
            <a:spAutoFit/>
          </a:bodyPr>
          <a:lstStyle/>
          <a:p>
            <a:pPr algn="ctr"/>
            <a:r>
              <a:rPr lang="en-US" sz="3600" b="1" dirty="0"/>
              <a:t>Desert </a:t>
            </a:r>
            <a:r>
              <a:rPr lang="en-US" sz="3600" b="1" dirty="0" smtClean="0"/>
              <a:t>land and </a:t>
            </a:r>
            <a:r>
              <a:rPr lang="en-US" sz="3600" b="1" dirty="0"/>
              <a:t>reclamation program</a:t>
            </a:r>
          </a:p>
          <a:p>
            <a:pPr algn="ctr"/>
            <a:r>
              <a:rPr lang="en-US" sz="3600" b="1" dirty="0"/>
              <a:t>Level 1</a:t>
            </a:r>
          </a:p>
        </p:txBody>
      </p:sp>
      <p:sp>
        <p:nvSpPr>
          <p:cNvPr id="9" name="TextBox 8"/>
          <p:cNvSpPr txBox="1"/>
          <p:nvPr/>
        </p:nvSpPr>
        <p:spPr>
          <a:xfrm>
            <a:off x="164536" y="4128692"/>
            <a:ext cx="4032448" cy="584775"/>
          </a:xfrm>
          <a:prstGeom prst="rect">
            <a:avLst/>
          </a:prstGeom>
          <a:noFill/>
        </p:spPr>
        <p:txBody>
          <a:bodyPr wrap="square" rtlCol="0">
            <a:spAutoFit/>
          </a:bodyPr>
          <a:lstStyle/>
          <a:p>
            <a:pPr algn="ctr" rtl="1"/>
            <a:r>
              <a:rPr lang="en-US" sz="3200" b="1" dirty="0" smtClean="0"/>
              <a:t>Lecture 6</a:t>
            </a:r>
            <a:endParaRPr lang="en-US" sz="3200" b="1" dirty="0"/>
          </a:p>
        </p:txBody>
      </p:sp>
      <p:sp>
        <p:nvSpPr>
          <p:cNvPr id="10" name="TextBox 9"/>
          <p:cNvSpPr txBox="1"/>
          <p:nvPr/>
        </p:nvSpPr>
        <p:spPr>
          <a:xfrm>
            <a:off x="137712" y="4893472"/>
            <a:ext cx="4415462" cy="1661993"/>
          </a:xfrm>
          <a:prstGeom prst="rect">
            <a:avLst/>
          </a:prstGeom>
          <a:noFill/>
        </p:spPr>
        <p:txBody>
          <a:bodyPr wrap="square" rtlCol="0">
            <a:spAutoFit/>
          </a:bodyPr>
          <a:lstStyle/>
          <a:p>
            <a:pPr algn="ctr" rtl="1"/>
            <a:r>
              <a:rPr lang="en-US" sz="2400" b="1" dirty="0" smtClean="0"/>
              <a:t>Course prof.</a:t>
            </a:r>
            <a:endParaRPr lang="ar-EG" sz="2400" b="1" dirty="0" smtClean="0"/>
          </a:p>
          <a:p>
            <a:pPr algn="ctr" rtl="1"/>
            <a:r>
              <a:rPr lang="en-US" sz="3000" b="1" dirty="0" smtClean="0"/>
              <a:t>Dr. Ahmed Mohamed</a:t>
            </a:r>
          </a:p>
          <a:p>
            <a:pPr algn="ctr" rtl="1"/>
            <a:r>
              <a:rPr lang="en-US" sz="2400" b="1" dirty="0" smtClean="0"/>
              <a:t>Lecturer at Dep. Of Biochemistry</a:t>
            </a:r>
            <a:endParaRPr lang="en-US" sz="2400" b="1" dirty="0"/>
          </a:p>
        </p:txBody>
      </p:sp>
    </p:spTree>
    <p:extLst>
      <p:ext uri="{BB962C8B-B14F-4D97-AF65-F5344CB8AC3E}">
        <p14:creationId xmlns:p14="http://schemas.microsoft.com/office/powerpoint/2010/main" val="38189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836712"/>
            <a:ext cx="8064896" cy="5544616"/>
          </a:xfrm>
          <a:prstGeom prst="rect">
            <a:avLst/>
          </a:prstGeom>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2021585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208911" cy="5760640"/>
          </a:xfrm>
          <a:prstGeom prst="rect">
            <a:avLst/>
          </a:prstGeom>
          <a:noFill/>
          <a:ln>
            <a:noFill/>
          </a:ln>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2369831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2861" y="3789040"/>
            <a:ext cx="4714261" cy="2455313"/>
          </a:xfrm>
          <a:prstGeom prst="rect">
            <a:avLst/>
          </a:prstGeom>
        </p:spPr>
      </p:pic>
      <p:pic>
        <p:nvPicPr>
          <p:cNvPr id="3" name="Picture 2"/>
          <p:cNvPicPr>
            <a:picLocks noChangeAspect="1"/>
          </p:cNvPicPr>
          <p:nvPr/>
        </p:nvPicPr>
        <p:blipFill>
          <a:blip r:embed="rId3"/>
          <a:stretch>
            <a:fillRect/>
          </a:stretch>
        </p:blipFill>
        <p:spPr>
          <a:xfrm>
            <a:off x="536737" y="1052736"/>
            <a:ext cx="3963254" cy="2448272"/>
          </a:xfrm>
          <a:prstGeom prst="rect">
            <a:avLst/>
          </a:prstGeom>
        </p:spPr>
      </p:pic>
      <p:pic>
        <p:nvPicPr>
          <p:cNvPr id="4" name="Picture 3"/>
          <p:cNvPicPr>
            <a:picLocks noChangeAspect="1"/>
          </p:cNvPicPr>
          <p:nvPr/>
        </p:nvPicPr>
        <p:blipFill>
          <a:blip r:embed="rId4"/>
          <a:stretch>
            <a:fillRect/>
          </a:stretch>
        </p:blipFill>
        <p:spPr>
          <a:xfrm>
            <a:off x="4644008" y="1085590"/>
            <a:ext cx="3960440" cy="2382563"/>
          </a:xfrm>
          <a:prstGeom prst="rect">
            <a:avLst/>
          </a:prstGeom>
        </p:spPr>
      </p:pic>
      <p:sp>
        <p:nvSpPr>
          <p:cNvPr id="5" name="Rectangle 4"/>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231630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08912" cy="5760640"/>
          </a:xfrm>
          <a:prstGeom prst="rect">
            <a:avLst/>
          </a:prstGeom>
          <a:noFill/>
          <a:ln>
            <a:noFill/>
          </a:ln>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86780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1196752"/>
            <a:ext cx="8064896" cy="4392488"/>
          </a:xfrm>
          <a:prstGeom prst="rect">
            <a:avLst/>
          </a:prstGeom>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194673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064896" cy="5616624"/>
          </a:xfrm>
          <a:prstGeom prst="rect">
            <a:avLst/>
          </a:prstGeom>
          <a:noFill/>
          <a:ln>
            <a:noFill/>
          </a:ln>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256976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764704"/>
            <a:ext cx="7920880" cy="3240360"/>
          </a:xfrm>
          <a:prstGeom prst="rect">
            <a:avLst/>
          </a:prstGeom>
        </p:spPr>
      </p:pic>
      <p:pic>
        <p:nvPicPr>
          <p:cNvPr id="3" name="Picture 2"/>
          <p:cNvPicPr>
            <a:picLocks noChangeAspect="1"/>
          </p:cNvPicPr>
          <p:nvPr/>
        </p:nvPicPr>
        <p:blipFill>
          <a:blip r:embed="rId3"/>
          <a:stretch>
            <a:fillRect/>
          </a:stretch>
        </p:blipFill>
        <p:spPr>
          <a:xfrm>
            <a:off x="2305009" y="4005064"/>
            <a:ext cx="4677998" cy="2446219"/>
          </a:xfrm>
          <a:prstGeom prst="rect">
            <a:avLst/>
          </a:prstGeom>
        </p:spPr>
      </p:pic>
      <p:sp>
        <p:nvSpPr>
          <p:cNvPr id="4" name="Rectangle 3"/>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738123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632848" cy="5256584"/>
          </a:xfrm>
          <a:prstGeom prst="rect">
            <a:avLst/>
          </a:prstGeom>
          <a:noFill/>
          <a:ln>
            <a:noFill/>
          </a:ln>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3037390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024744" cy="1143000"/>
          </a:xfrm>
        </p:spPr>
        <p:txBody>
          <a:bodyPr>
            <a:normAutofit fontScale="90000"/>
          </a:bodyPr>
          <a:lstStyle/>
          <a:p>
            <a:r>
              <a:rPr lang="en-US" b="1" dirty="0"/>
              <a:t>Uncommon Amino Acids Also Have Important </a:t>
            </a:r>
            <a:r>
              <a:rPr lang="en-US" b="1" dirty="0" smtClean="0"/>
              <a:t>Functions</a:t>
            </a:r>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992888" cy="4608512"/>
          </a:xfrm>
          <a:prstGeom prst="rect">
            <a:avLst/>
          </a:prstGeom>
          <a:noFill/>
          <a:ln>
            <a:noFill/>
          </a:ln>
        </p:spPr>
      </p:pic>
      <p:sp>
        <p:nvSpPr>
          <p:cNvPr id="4" name="Rectangle 3"/>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3595548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280920" cy="5832648"/>
          </a:xfrm>
          <a:prstGeom prst="rect">
            <a:avLst/>
          </a:prstGeom>
          <a:noFill/>
          <a:ln>
            <a:noFill/>
          </a:ln>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235252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Amino </a:t>
            </a:r>
            <a:r>
              <a:rPr lang="en-US" b="1" dirty="0"/>
              <a:t>Acids Share Common Structural </a:t>
            </a:r>
            <a:r>
              <a:rPr lang="en-US" b="1" dirty="0" smtClean="0"/>
              <a:t>Features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324100"/>
            <a:ext cx="6696744" cy="3508375"/>
          </a:xfrm>
          <a:prstGeom prst="rect">
            <a:avLst/>
          </a:prstGeom>
          <a:noFill/>
          <a:ln>
            <a:noFill/>
          </a:ln>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2662837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Amino Acids Can Act as Acids and Bases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492896"/>
            <a:ext cx="7056784" cy="3672408"/>
          </a:xfrm>
          <a:prstGeom prst="rect">
            <a:avLst/>
          </a:prstGeom>
          <a:noFill/>
          <a:ln>
            <a:noFill/>
          </a:ln>
        </p:spPr>
      </p:pic>
      <p:sp>
        <p:nvSpPr>
          <p:cNvPr id="5" name="Rectangle 4"/>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1082409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136904" cy="5688632"/>
          </a:xfrm>
          <a:prstGeom prst="rect">
            <a:avLst/>
          </a:prstGeom>
          <a:noFill/>
          <a:ln>
            <a:noFill/>
          </a:ln>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58806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3696"/>
            <a:ext cx="7632848" cy="3553341"/>
          </a:xfrm>
          <a:prstGeom prst="rect">
            <a:avLst/>
          </a:prstGeom>
          <a:noFill/>
          <a:ln>
            <a:noFill/>
          </a:ln>
        </p:spPr>
      </p:pic>
      <p:sp>
        <p:nvSpPr>
          <p:cNvPr id="3" name="Rectangle 2"/>
          <p:cNvSpPr/>
          <p:nvPr/>
        </p:nvSpPr>
        <p:spPr>
          <a:xfrm>
            <a:off x="559024" y="764704"/>
            <a:ext cx="8045424" cy="1938992"/>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rPr>
              <a:t>The ionic forms of the amino acids, shown without consideration of any ionizations on the side chain. The cationic form is the low pH form, and the titration of the cationic species with base yields the zwitterion and finally the anionic form.</a:t>
            </a:r>
            <a:endParaRPr lang="en-US" sz="2400" dirty="0"/>
          </a:p>
        </p:txBody>
      </p:sp>
      <p:sp>
        <p:nvSpPr>
          <p:cNvPr id="4" name="Rectangle 3"/>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1494436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24744"/>
            <a:ext cx="8208912" cy="4056495"/>
          </a:xfrm>
          <a:prstGeom prst="rect">
            <a:avLst/>
          </a:prstGeom>
        </p:spPr>
        <p:txBody>
          <a:bodyPr wrap="square">
            <a:spAutoFit/>
          </a:bodyPr>
          <a:lstStyle/>
          <a:p>
            <a:pPr>
              <a:lnSpc>
                <a:spcPct val="115000"/>
              </a:lnSpc>
              <a:spcAft>
                <a:spcPts val="0"/>
              </a:spcAft>
            </a:pPr>
            <a:r>
              <a:rPr lang="en-US" sz="4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References: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36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Lehninger</a:t>
            </a:r>
            <a:r>
              <a:rPr lang="en-US" sz="3600" dirty="0">
                <a:solidFill>
                  <a:srgbClr val="000000"/>
                </a:solidFill>
                <a:latin typeface="Times New Roman" panose="02020603050405020304" pitchFamily="18" charset="0"/>
                <a:ea typeface="Calibri" panose="020F0502020204030204" pitchFamily="34" charset="0"/>
                <a:cs typeface="Arial" panose="020B0604020202020204" pitchFamily="34" charset="0"/>
              </a:rPr>
              <a:t> Principles of Biochemistry (Nelson W. H. Freeman. 4th Ed, 2004).</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3600" dirty="0">
                <a:solidFill>
                  <a:srgbClr val="000000"/>
                </a:solidFill>
                <a:latin typeface="Times New Roman" panose="02020603050405020304" pitchFamily="18" charset="0"/>
                <a:ea typeface="Calibri" panose="020F0502020204030204" pitchFamily="34" charset="0"/>
                <a:cs typeface="Arial" panose="020B0604020202020204" pitchFamily="34" charset="0"/>
              </a:rPr>
              <a:t>Biochemistry (Reginald H. Garrett and Charles M. Grisham, University of Virginia 4th Ed, 2010).</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1630165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51520" y="188640"/>
            <a:ext cx="8640960" cy="5688632"/>
          </a:xfrm>
          <a:prstGeom prst="rect">
            <a:avLst/>
          </a:prstGeom>
        </p:spPr>
        <p:txBody>
          <a:bodyPr/>
          <a:lstStyle/>
          <a:p>
            <a:pPr marL="0" indent="0" algn="ctr" rtl="1">
              <a:buNone/>
            </a:pPr>
            <a:endParaRPr lang="en-US" dirty="0">
              <a:latin typeface="Times New Roman" pitchFamily="18" charset="0"/>
              <a:cs typeface="Times New Roman" pitchFamily="18" charset="0"/>
            </a:endParaRPr>
          </a:p>
          <a:p>
            <a:pPr marL="0" indent="0" algn="ctr" rtl="1">
              <a:buNone/>
            </a:pPr>
            <a:endParaRPr lang="en-US" dirty="0">
              <a:latin typeface="Times New Roman" pitchFamily="18" charset="0"/>
              <a:cs typeface="Times New Roman" pitchFamily="18" charset="0"/>
            </a:endParaRPr>
          </a:p>
          <a:p>
            <a:pPr marL="0" indent="0" algn="ctr" rtl="1">
              <a:buNone/>
            </a:pPr>
            <a:endParaRPr lang="en-US" dirty="0">
              <a:latin typeface="Times New Roman" pitchFamily="18" charset="0"/>
              <a:cs typeface="Times New Roman" pitchFamily="18" charset="0"/>
            </a:endParaRPr>
          </a:p>
          <a:p>
            <a:pPr marL="0" indent="0" algn="ctr" rtl="1">
              <a:buNone/>
            </a:pPr>
            <a:endParaRPr lang="en-US" dirty="0">
              <a:latin typeface="Times New Roman" pitchFamily="18" charset="0"/>
              <a:cs typeface="Times New Roman" pitchFamily="18" charset="0"/>
            </a:endParaRPr>
          </a:p>
          <a:p>
            <a:pPr marL="0" indent="0" algn="ctr" rtl="1">
              <a:buNone/>
            </a:pPr>
            <a:r>
              <a:rPr lang="en-US" sz="4000" b="1" dirty="0" smtClean="0">
                <a:solidFill>
                  <a:srgbClr val="FFFF00"/>
                </a:solidFill>
                <a:latin typeface="Times New Roman" pitchFamily="18" charset="0"/>
                <a:cs typeface="Times New Roman" pitchFamily="18" charset="0"/>
              </a:rPr>
              <a:t>For communication:</a:t>
            </a:r>
            <a:endParaRPr lang="ar-EG" sz="4000" b="1" dirty="0">
              <a:solidFill>
                <a:srgbClr val="FFFF00"/>
              </a:solidFill>
              <a:latin typeface="Times New Roman" pitchFamily="18" charset="0"/>
              <a:cs typeface="Times New Roman" pitchFamily="18" charset="0"/>
            </a:endParaRPr>
          </a:p>
          <a:p>
            <a:pPr marL="0" indent="0" algn="ctr" rtl="1">
              <a:buNone/>
            </a:pPr>
            <a:r>
              <a:rPr lang="en-US" sz="4000" b="1" dirty="0">
                <a:solidFill>
                  <a:srgbClr val="FFFF00"/>
                </a:solidFill>
                <a:latin typeface="Times New Roman" pitchFamily="18" charset="0"/>
                <a:cs typeface="Times New Roman" pitchFamily="18" charset="0"/>
                <a:hlinkClick r:id="rId2"/>
              </a:rPr>
              <a:t>ahmed.mohamed@fagr.bu.edu.eg</a:t>
            </a:r>
            <a:endParaRPr lang="en-US" sz="4000" b="1" dirty="0">
              <a:solidFill>
                <a:srgbClr val="FFFF00"/>
              </a:solidFill>
              <a:latin typeface="Times New Roman" pitchFamily="18" charset="0"/>
              <a:cs typeface="Times New Roman" pitchFamily="18" charset="0"/>
            </a:endParaRPr>
          </a:p>
          <a:p>
            <a:pPr marL="0" indent="0" algn="ctr" rtl="1">
              <a:buNone/>
            </a:pPr>
            <a:r>
              <a:rPr lang="en-US" sz="4000" dirty="0">
                <a:hlinkClick r:id="rId3"/>
              </a:rPr>
              <a:t>http://www.bu.edu.eg/staff/ahmedmohamed6</a:t>
            </a:r>
            <a:endParaRPr lang="en-US" sz="4000" b="1" dirty="0">
              <a:solidFill>
                <a:srgbClr val="FFFF00"/>
              </a:solidFill>
              <a:latin typeface="Times New Roman" pitchFamily="18" charset="0"/>
              <a:cs typeface="Times New Roman" pitchFamily="18" charset="0"/>
            </a:endParaRPr>
          </a:p>
        </p:txBody>
      </p:sp>
      <p:sp>
        <p:nvSpPr>
          <p:cNvPr id="5" name="Rectangle 4"/>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3951835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030" y="2455968"/>
            <a:ext cx="8210426" cy="3349296"/>
          </a:xfrm>
          <a:prstGeom prst="rect">
            <a:avLst/>
          </a:prstGeom>
        </p:spPr>
      </p:pic>
      <p:sp>
        <p:nvSpPr>
          <p:cNvPr id="3" name="Rectangle 2"/>
          <p:cNvSpPr/>
          <p:nvPr/>
        </p:nvSpPr>
        <p:spPr>
          <a:xfrm>
            <a:off x="492348" y="692696"/>
            <a:ext cx="7848872" cy="1547475"/>
          </a:xfrm>
          <a:prstGeom prst="rect">
            <a:avLst/>
          </a:prstGeom>
        </p:spPr>
        <p:txBody>
          <a:bodyPr wrap="square">
            <a:spAutoFit/>
          </a:bodyPr>
          <a:lstStyle/>
          <a:p>
            <a:pPr>
              <a:lnSpc>
                <a:spcPct val="115000"/>
              </a:lnSpc>
              <a:spcAft>
                <a:spcPts val="0"/>
              </a:spcAft>
            </a:pPr>
            <a:r>
              <a:rPr lang="en-US" sz="2800" b="1" dirty="0">
                <a:latin typeface="Times New Roman" panose="02020603050405020304" pitchFamily="18" charset="0"/>
                <a:ea typeface="Calibri" panose="020F0502020204030204" pitchFamily="34" charset="0"/>
                <a:cs typeface="Arial" panose="020B0604020202020204" pitchFamily="34" charset="0"/>
              </a:rPr>
              <a:t>Anatomy of an amino acid. Except for proline and its derivatives, all of the amino acids commonly found in proteins possess this type of structure.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1003368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2005684"/>
            <a:ext cx="6768752" cy="4308072"/>
          </a:xfrm>
          <a:prstGeom prst="rect">
            <a:avLst/>
          </a:prstGeom>
        </p:spPr>
      </p:pic>
      <p:sp>
        <p:nvSpPr>
          <p:cNvPr id="3" name="Rectangle 2"/>
          <p:cNvSpPr/>
          <p:nvPr/>
        </p:nvSpPr>
        <p:spPr>
          <a:xfrm>
            <a:off x="611560" y="620688"/>
            <a:ext cx="8064896" cy="1384995"/>
          </a:xfrm>
          <a:prstGeom prst="rect">
            <a:avLst/>
          </a:prstGeom>
        </p:spPr>
        <p:txBody>
          <a:bodyPr wrap="square">
            <a:spAutoFit/>
          </a:bodyPr>
          <a:lstStyle/>
          <a:p>
            <a:r>
              <a:rPr lang="en-US" sz="2800" b="1" dirty="0">
                <a:latin typeface="Times New Roman" panose="02020603050405020304" pitchFamily="18" charset="0"/>
                <a:ea typeface="Calibri" panose="020F0502020204030204" pitchFamily="34" charset="0"/>
              </a:rPr>
              <a:t>The </a:t>
            </a:r>
            <a:r>
              <a:rPr lang="en-US" sz="2800" b="1" i="1" dirty="0">
                <a:latin typeface="Times New Roman" panose="02020603050405020304" pitchFamily="18" charset="0"/>
                <a:ea typeface="Calibri" panose="020F0502020204030204" pitchFamily="34" charset="0"/>
              </a:rPr>
              <a:t>α</a:t>
            </a:r>
            <a:r>
              <a:rPr lang="en-US" sz="2800" b="1" dirty="0">
                <a:latin typeface="Times New Roman" panose="02020603050405020304" pitchFamily="18" charset="0"/>
                <a:ea typeface="Calibri" panose="020F0502020204030204" pitchFamily="34" charset="0"/>
              </a:rPr>
              <a:t>-COOH and </a:t>
            </a:r>
            <a:r>
              <a:rPr lang="en-US" sz="2800" b="1" i="1" dirty="0">
                <a:latin typeface="Times New Roman" panose="02020603050405020304" pitchFamily="18" charset="0"/>
                <a:ea typeface="Calibri" panose="020F0502020204030204" pitchFamily="34" charset="0"/>
              </a:rPr>
              <a:t>α</a:t>
            </a:r>
            <a:r>
              <a:rPr lang="en-US" sz="2800" b="1" dirty="0">
                <a:latin typeface="Times New Roman" panose="02020603050405020304" pitchFamily="18" charset="0"/>
                <a:ea typeface="Calibri" panose="020F0502020204030204" pitchFamily="34" charset="0"/>
              </a:rPr>
              <a:t>-NH3</a:t>
            </a:r>
            <a:r>
              <a:rPr lang="en-US" sz="2800" b="1" baseline="30000" dirty="0">
                <a:latin typeface="Times New Roman" panose="02020603050405020304" pitchFamily="18" charset="0"/>
                <a:ea typeface="Calibri" panose="020F0502020204030204" pitchFamily="34" charset="0"/>
              </a:rPr>
              <a:t>+</a:t>
            </a:r>
            <a:r>
              <a:rPr lang="en-US" sz="2800" b="1" dirty="0">
                <a:latin typeface="Times New Roman" panose="02020603050405020304" pitchFamily="18" charset="0"/>
                <a:ea typeface="Calibri" panose="020F0502020204030204" pitchFamily="34" charset="0"/>
              </a:rPr>
              <a:t> groups of two amino acids can react with the resulting loss of a water molecule to form a covalent amide bond.</a:t>
            </a:r>
            <a:endParaRPr lang="en-US" sz="2800" dirty="0"/>
          </a:p>
        </p:txBody>
      </p:sp>
      <p:sp>
        <p:nvSpPr>
          <p:cNvPr id="4" name="Rectangle 3"/>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3780787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3" y="836712"/>
            <a:ext cx="7560840" cy="5472608"/>
          </a:xfrm>
          <a:prstGeom prst="rect">
            <a:avLst/>
          </a:prstGeom>
          <a:noFill/>
          <a:ln>
            <a:noFill/>
          </a:ln>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3939342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992888" cy="5688632"/>
          </a:xfrm>
          <a:prstGeom prst="rect">
            <a:avLst/>
          </a:prstGeom>
          <a:noFill/>
          <a:ln>
            <a:noFill/>
          </a:ln>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240596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143000"/>
          </a:xfrm>
        </p:spPr>
        <p:txBody>
          <a:bodyPr>
            <a:normAutofit fontScale="90000"/>
          </a:bodyPr>
          <a:lstStyle/>
          <a:p>
            <a:r>
              <a:rPr lang="en-US" b="1" dirty="0"/>
              <a:t>Amino Acids Can Be Classified by R </a:t>
            </a:r>
            <a:r>
              <a:rPr lang="en-US" b="1" dirty="0" smtClean="0"/>
              <a:t>Group</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136904" cy="4752528"/>
          </a:xfrm>
          <a:prstGeom prst="rect">
            <a:avLst/>
          </a:prstGeom>
          <a:noFill/>
          <a:ln>
            <a:noFill/>
          </a:ln>
        </p:spPr>
      </p:pic>
      <p:sp>
        <p:nvSpPr>
          <p:cNvPr id="5" name="Rectangle 4"/>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1294681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764704"/>
            <a:ext cx="7992888" cy="5616623"/>
          </a:xfrm>
          <a:prstGeom prst="rect">
            <a:avLst/>
          </a:prstGeom>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2507656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80920" cy="5688632"/>
          </a:xfrm>
          <a:prstGeom prst="rect">
            <a:avLst/>
          </a:prstGeom>
          <a:noFill/>
          <a:ln>
            <a:noFill/>
          </a:ln>
        </p:spPr>
      </p:pic>
      <p:sp>
        <p:nvSpPr>
          <p:cNvPr id="3" name="Rectangle 2"/>
          <p:cNvSpPr/>
          <p:nvPr/>
        </p:nvSpPr>
        <p:spPr>
          <a:xfrm>
            <a:off x="4921733" y="0"/>
            <a:ext cx="3060453" cy="584775"/>
          </a:xfrm>
          <a:prstGeom prst="rect">
            <a:avLst/>
          </a:prstGeom>
          <a:solidFill>
            <a:srgbClr val="00B050"/>
          </a:solidFill>
        </p:spPr>
        <p:txBody>
          <a:bodyPr wrap="none">
            <a:spAutoFit/>
          </a:bodyPr>
          <a:lstStyle/>
          <a:p>
            <a:r>
              <a:rPr lang="en-US" sz="3200" b="1" dirty="0">
                <a:solidFill>
                  <a:srgbClr val="FF0000"/>
                </a:solidFill>
              </a:rPr>
              <a:t>BIOCHEMISTRY</a:t>
            </a:r>
            <a:endParaRPr lang="en-US" sz="2800" dirty="0">
              <a:solidFill>
                <a:srgbClr val="FF0000"/>
              </a:solidFill>
            </a:endParaRPr>
          </a:p>
        </p:txBody>
      </p:sp>
    </p:spTree>
    <p:extLst>
      <p:ext uri="{BB962C8B-B14F-4D97-AF65-F5344CB8AC3E}">
        <p14:creationId xmlns:p14="http://schemas.microsoft.com/office/powerpoint/2010/main" val="2087583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146</TotalTime>
  <Words>218</Words>
  <Application>Microsoft Office PowerPoint</Application>
  <PresentationFormat>On-screen Show (4:3)</PresentationFormat>
  <Paragraphs>48</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Symbol</vt:lpstr>
      <vt:lpstr>Tahoma</vt:lpstr>
      <vt:lpstr>Times New Roman</vt:lpstr>
      <vt:lpstr>Wingdings 2</vt:lpstr>
      <vt:lpstr>Austin</vt:lpstr>
      <vt:lpstr>CHEMISTRY 2 </vt:lpstr>
      <vt:lpstr> Amino Acids Share Common Structural Features</vt:lpstr>
      <vt:lpstr>PowerPoint Presentation</vt:lpstr>
      <vt:lpstr>PowerPoint Presentation</vt:lpstr>
      <vt:lpstr>PowerPoint Presentation</vt:lpstr>
      <vt:lpstr>PowerPoint Presentation</vt:lpstr>
      <vt:lpstr>Amino Acids Can Be Classified by R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Uncommon Amino Acids Also Have Important Functions</vt:lpstr>
      <vt:lpstr>PowerPoint Presentation</vt:lpstr>
      <vt:lpstr>Amino Acids Can Act as Acids and Bases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2</dc:title>
  <dc:creator>ELDAF</dc:creator>
  <cp:lastModifiedBy>ahmed.mohamed@fagr.bu.edu.eg</cp:lastModifiedBy>
  <cp:revision>14</cp:revision>
  <dcterms:created xsi:type="dcterms:W3CDTF">2015-10-07T09:17:42Z</dcterms:created>
  <dcterms:modified xsi:type="dcterms:W3CDTF">2020-03-16T18:37:06Z</dcterms:modified>
</cp:coreProperties>
</file>